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5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06A11-7CA0-4AD1-82EA-E819893212C5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20560-A6E1-4C67-AA9E-0687425CA8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349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20560-A6E1-4C67-AA9E-0687425CA85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308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F75-5D2F-4748-83D0-997E96F8E840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81C-4A3B-40AA-AC0C-103216AE6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259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F75-5D2F-4748-83D0-997E96F8E840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81C-4A3B-40AA-AC0C-103216AE6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918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F75-5D2F-4748-83D0-997E96F8E840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81C-4A3B-40AA-AC0C-103216AE6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164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F75-5D2F-4748-83D0-997E96F8E840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81C-4A3B-40AA-AC0C-103216AE6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89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F75-5D2F-4748-83D0-997E96F8E840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81C-4A3B-40AA-AC0C-103216AE6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583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F75-5D2F-4748-83D0-997E96F8E840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81C-4A3B-40AA-AC0C-103216AE6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700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F75-5D2F-4748-83D0-997E96F8E840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81C-4A3B-40AA-AC0C-103216AE6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773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F75-5D2F-4748-83D0-997E96F8E840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81C-4A3B-40AA-AC0C-103216AE6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698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F75-5D2F-4748-83D0-997E96F8E840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81C-4A3B-40AA-AC0C-103216AE6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055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F75-5D2F-4748-83D0-997E96F8E840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81C-4A3B-40AA-AC0C-103216AE6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993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F75-5D2F-4748-83D0-997E96F8E840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81C-4A3B-40AA-AC0C-103216AE6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126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E9F75-5D2F-4748-83D0-997E96F8E840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4481C-4A3B-40AA-AC0C-103216AE6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242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Rectangle 141"/>
          <p:cNvSpPr/>
          <p:nvPr/>
        </p:nvSpPr>
        <p:spPr>
          <a:xfrm>
            <a:off x="0" y="201569"/>
            <a:ext cx="12192000" cy="62405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0" y="6432923"/>
            <a:ext cx="12192000" cy="868913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70C0"/>
              </a:solidFill>
            </a:endParaRPr>
          </a:p>
        </p:txBody>
      </p:sp>
      <p:sp>
        <p:nvSpPr>
          <p:cNvPr id="89" name="Oval 88">
            <a:extLst>
              <a:ext uri="{FF2B5EF4-FFF2-40B4-BE49-F238E27FC236}">
                <a16:creationId xmlns="" xmlns:a16="http://schemas.microsoft.com/office/drawing/2014/main" id="{B1319BDF-DA3E-48A4-8D85-B5A7C9D44E07}"/>
              </a:ext>
            </a:extLst>
          </p:cNvPr>
          <p:cNvSpPr/>
          <p:nvPr/>
        </p:nvSpPr>
        <p:spPr>
          <a:xfrm>
            <a:off x="9627960" y="1582611"/>
            <a:ext cx="2218768" cy="126257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>
            <a:extLst>
              <a:ext uri="{FF2B5EF4-FFF2-40B4-BE49-F238E27FC236}">
                <a16:creationId xmlns="" xmlns:a16="http://schemas.microsoft.com/office/drawing/2014/main" id="{91A744F0-F691-4834-AE0F-18C38F7650BE}"/>
              </a:ext>
            </a:extLst>
          </p:cNvPr>
          <p:cNvSpPr/>
          <p:nvPr/>
        </p:nvSpPr>
        <p:spPr>
          <a:xfrm>
            <a:off x="4857941" y="10513134"/>
            <a:ext cx="2852048" cy="145761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>
            <a:extLst>
              <a:ext uri="{FF2B5EF4-FFF2-40B4-BE49-F238E27FC236}">
                <a16:creationId xmlns="" xmlns:a16="http://schemas.microsoft.com/office/drawing/2014/main" id="{346F5632-917C-4843-A23D-B03F4461AC6D}"/>
              </a:ext>
            </a:extLst>
          </p:cNvPr>
          <p:cNvSpPr/>
          <p:nvPr/>
        </p:nvSpPr>
        <p:spPr>
          <a:xfrm>
            <a:off x="568553" y="1605807"/>
            <a:ext cx="2141216" cy="1260549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ECBB2D-D737-4B6E-97F6-BEA19C235B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86250" y="723107"/>
            <a:ext cx="4114800" cy="311673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Bond Financing Trade – Request level</a:t>
            </a:r>
            <a:endParaRPr lang="en-GB" sz="2000" b="1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122E48E-8C85-417E-85BE-4460AA43E6C0}"/>
              </a:ext>
            </a:extLst>
          </p:cNvPr>
          <p:cNvSpPr txBox="1"/>
          <p:nvPr/>
        </p:nvSpPr>
        <p:spPr>
          <a:xfrm>
            <a:off x="578234" y="1905485"/>
            <a:ext cx="2141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Bond Holder looking </a:t>
            </a:r>
          </a:p>
          <a:p>
            <a:pPr algn="ctr"/>
            <a:r>
              <a:rPr lang="en-US" dirty="0" smtClean="0"/>
              <a:t>for financing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2EFF443-5228-4EC6-9A45-AE9796089419}"/>
              </a:ext>
            </a:extLst>
          </p:cNvPr>
          <p:cNvSpPr txBox="1"/>
          <p:nvPr/>
        </p:nvSpPr>
        <p:spPr>
          <a:xfrm>
            <a:off x="10067701" y="2029232"/>
            <a:ext cx="1473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Cash provider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FF950751-69A5-47A2-A92A-163D83698F3F}"/>
              </a:ext>
            </a:extLst>
          </p:cNvPr>
          <p:cNvSpPr txBox="1"/>
          <p:nvPr/>
        </p:nvSpPr>
        <p:spPr>
          <a:xfrm>
            <a:off x="4925251" y="10842583"/>
            <a:ext cx="2752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Approved Intermediary (AI)</a:t>
            </a:r>
            <a:endParaRPr lang="en-GB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="" xmlns:a16="http://schemas.microsoft.com/office/drawing/2014/main" id="{2B3D370F-47FC-40C5-B8F1-CE3EDF981C07}"/>
              </a:ext>
            </a:extLst>
          </p:cNvPr>
          <p:cNvCxnSpPr>
            <a:cxnSpLocks/>
          </p:cNvCxnSpPr>
          <p:nvPr/>
        </p:nvCxnSpPr>
        <p:spPr>
          <a:xfrm>
            <a:off x="2671082" y="2104121"/>
            <a:ext cx="2881154" cy="32982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2E74F0A6-B1C6-482F-8D21-E8045C23DC69}"/>
              </a:ext>
            </a:extLst>
          </p:cNvPr>
          <p:cNvSpPr txBox="1"/>
          <p:nvPr/>
        </p:nvSpPr>
        <p:spPr>
          <a:xfrm>
            <a:off x="2671082" y="1821024"/>
            <a:ext cx="27431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Bond Holder Offers Bonds </a:t>
            </a:r>
            <a:r>
              <a:rPr lang="en-US" sz="1400" dirty="0" err="1" smtClean="0"/>
              <a:t>Vs</a:t>
            </a:r>
            <a:r>
              <a:rPr lang="en-US" sz="1400" dirty="0" smtClean="0"/>
              <a:t> Cash</a:t>
            </a:r>
            <a:endParaRPr lang="en-GB" sz="140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602381AB-84D3-4630-B905-4EC2CA636326}"/>
              </a:ext>
            </a:extLst>
          </p:cNvPr>
          <p:cNvSpPr txBox="1"/>
          <p:nvPr/>
        </p:nvSpPr>
        <p:spPr>
          <a:xfrm>
            <a:off x="2332921" y="2626824"/>
            <a:ext cx="3042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Ceres provide offer info to Bond holder</a:t>
            </a:r>
          </a:p>
          <a:p>
            <a:endParaRPr lang="en-GB" sz="1400" dirty="0">
              <a:solidFill>
                <a:srgbClr val="FFC000"/>
              </a:solidFill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="" xmlns:a16="http://schemas.microsoft.com/office/drawing/2014/main" id="{7E5341EE-492F-46E1-8A9F-143B3D00FDE5}"/>
              </a:ext>
            </a:extLst>
          </p:cNvPr>
          <p:cNvCxnSpPr/>
          <p:nvPr/>
        </p:nvCxnSpPr>
        <p:spPr>
          <a:xfrm>
            <a:off x="6776046" y="2137102"/>
            <a:ext cx="2851914" cy="79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FC8479FF-1F6A-4E31-9E13-B6F101E36A75}"/>
              </a:ext>
            </a:extLst>
          </p:cNvPr>
          <p:cNvSpPr txBox="1"/>
          <p:nvPr/>
        </p:nvSpPr>
        <p:spPr>
          <a:xfrm>
            <a:off x="7259601" y="1624970"/>
            <a:ext cx="25472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Ceres Request </a:t>
            </a:r>
            <a:r>
              <a:rPr lang="en-US" sz="1400" dirty="0"/>
              <a:t>level to borrow </a:t>
            </a:r>
            <a:endParaRPr lang="en-US" sz="1400" dirty="0" smtClean="0"/>
          </a:p>
          <a:p>
            <a:r>
              <a:rPr lang="en-US" sz="1400" dirty="0" smtClean="0"/>
              <a:t>Cash </a:t>
            </a:r>
            <a:r>
              <a:rPr lang="en-US" sz="1400" dirty="0" err="1" smtClean="0"/>
              <a:t>Vs</a:t>
            </a:r>
            <a:r>
              <a:rPr lang="en-US" sz="1400" dirty="0" smtClean="0"/>
              <a:t> </a:t>
            </a:r>
            <a:r>
              <a:rPr lang="en-US" sz="1400" dirty="0" smtClean="0"/>
              <a:t>Bonds as collateral</a:t>
            </a:r>
            <a:endParaRPr lang="en-GB" sz="1400" dirty="0"/>
          </a:p>
        </p:txBody>
      </p:sp>
      <p:sp>
        <p:nvSpPr>
          <p:cNvPr id="81" name="TextBox 80">
            <a:extLst>
              <a:ext uri="{FF2B5EF4-FFF2-40B4-BE49-F238E27FC236}">
                <a16:creationId xmlns="" xmlns:a16="http://schemas.microsoft.com/office/drawing/2014/main" id="{A3A5770E-97A7-4DB3-90ED-4CCE476DF107}"/>
              </a:ext>
            </a:extLst>
          </p:cNvPr>
          <p:cNvSpPr txBox="1"/>
          <p:nvPr/>
        </p:nvSpPr>
        <p:spPr>
          <a:xfrm>
            <a:off x="5294131" y="11115655"/>
            <a:ext cx="19144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Signed </a:t>
            </a:r>
            <a:r>
              <a:rPr lang="en-US" sz="1400" dirty="0" smtClean="0"/>
              <a:t>REPO or SBL</a:t>
            </a:r>
          </a:p>
          <a:p>
            <a:pPr algn="ctr"/>
            <a:r>
              <a:rPr lang="en-US" sz="1400" dirty="0" smtClean="0"/>
              <a:t>agreement </a:t>
            </a:r>
            <a:r>
              <a:rPr lang="en-US" sz="1400" dirty="0"/>
              <a:t>in </a:t>
            </a:r>
            <a:r>
              <a:rPr lang="en-US" sz="1400" dirty="0" smtClean="0"/>
              <a:t>place with both parties</a:t>
            </a:r>
            <a:endParaRPr lang="en-GB" sz="1400" dirty="0"/>
          </a:p>
        </p:txBody>
      </p:sp>
      <p:sp>
        <p:nvSpPr>
          <p:cNvPr id="9" name="Rectangle 8"/>
          <p:cNvSpPr/>
          <p:nvPr/>
        </p:nvSpPr>
        <p:spPr>
          <a:xfrm>
            <a:off x="5552236" y="1629875"/>
            <a:ext cx="1454303" cy="1828752"/>
          </a:xfrm>
          <a:prstGeom prst="rect">
            <a:avLst/>
          </a:prstGeom>
          <a:solidFill>
            <a:srgbClr val="00B0F0"/>
          </a:solidFill>
          <a:ln>
            <a:solidFill>
              <a:schemeClr val="tx2">
                <a:alpha val="8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8" name="Elbow Connector 47"/>
          <p:cNvCxnSpPr/>
          <p:nvPr/>
        </p:nvCxnSpPr>
        <p:spPr>
          <a:xfrm rot="10800000" flipV="1">
            <a:off x="7005050" y="2820663"/>
            <a:ext cx="3327670" cy="158442"/>
          </a:xfrm>
          <a:prstGeom prst="bentConnector3">
            <a:avLst>
              <a:gd name="adj1" fmla="val 195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>
            <a:extLst>
              <a:ext uri="{FF2B5EF4-FFF2-40B4-BE49-F238E27FC236}">
                <a16:creationId xmlns="" xmlns:a16="http://schemas.microsoft.com/office/drawing/2014/main" id="{FC8479FF-1F6A-4E31-9E13-B6F101E36A75}"/>
              </a:ext>
            </a:extLst>
          </p:cNvPr>
          <p:cNvSpPr txBox="1"/>
          <p:nvPr/>
        </p:nvSpPr>
        <p:spPr>
          <a:xfrm>
            <a:off x="7098060" y="2413073"/>
            <a:ext cx="2829904" cy="535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Cash provider gives levels: Cash rate, Haircut, Duration, Marks etc.</a:t>
            </a:r>
            <a:endParaRPr lang="en-GB" sz="1400" dirty="0"/>
          </a:p>
        </p:txBody>
      </p:sp>
      <p:cxnSp>
        <p:nvCxnSpPr>
          <p:cNvPr id="99" name="Elbow Connector 98"/>
          <p:cNvCxnSpPr/>
          <p:nvPr/>
        </p:nvCxnSpPr>
        <p:spPr>
          <a:xfrm rot="10800000">
            <a:off x="1915354" y="2809714"/>
            <a:ext cx="3628653" cy="169393"/>
          </a:xfrm>
          <a:prstGeom prst="bentConnector3">
            <a:avLst>
              <a:gd name="adj1" fmla="val 99769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itle 1">
            <a:extLst>
              <a:ext uri="{FF2B5EF4-FFF2-40B4-BE49-F238E27FC236}">
                <a16:creationId xmlns="" xmlns:a16="http://schemas.microsoft.com/office/drawing/2014/main" id="{B1ECBB2D-D737-4B6E-97F6-BEA19C235B87}"/>
              </a:ext>
            </a:extLst>
          </p:cNvPr>
          <p:cNvSpPr txBox="1">
            <a:spLocks/>
          </p:cNvSpPr>
          <p:nvPr/>
        </p:nvSpPr>
        <p:spPr>
          <a:xfrm>
            <a:off x="3862268" y="6737798"/>
            <a:ext cx="5021529" cy="66349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/>
              <a:t>Bond Financing Trade </a:t>
            </a:r>
          </a:p>
          <a:p>
            <a:r>
              <a:rPr lang="en-US" sz="2000" b="1" dirty="0" smtClean="0"/>
              <a:t>Confirmation &amp; Settlement level</a:t>
            </a:r>
            <a:endParaRPr lang="en-GB" sz="2000" b="1" dirty="0"/>
          </a:p>
        </p:txBody>
      </p:sp>
      <p:sp>
        <p:nvSpPr>
          <p:cNvPr id="107" name="TextBox 106">
            <a:extLst>
              <a:ext uri="{FF2B5EF4-FFF2-40B4-BE49-F238E27FC236}">
                <a16:creationId xmlns="" xmlns:a16="http://schemas.microsoft.com/office/drawing/2014/main" id="{FC8479FF-1F6A-4E31-9E13-B6F101E36A75}"/>
              </a:ext>
            </a:extLst>
          </p:cNvPr>
          <p:cNvSpPr txBox="1"/>
          <p:nvPr/>
        </p:nvSpPr>
        <p:spPr>
          <a:xfrm>
            <a:off x="4377350" y="917657"/>
            <a:ext cx="39473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Using an Intermediary. No names given at this stage</a:t>
            </a:r>
            <a:endParaRPr lang="en-GB" sz="1400" dirty="0"/>
          </a:p>
        </p:txBody>
      </p:sp>
      <p:cxnSp>
        <p:nvCxnSpPr>
          <p:cNvPr id="118" name="Elbow Connector 117"/>
          <p:cNvCxnSpPr>
            <a:stCxn id="299" idx="5"/>
          </p:cNvCxnSpPr>
          <p:nvPr/>
        </p:nvCxnSpPr>
        <p:spPr>
          <a:xfrm rot="5400000">
            <a:off x="7711077" y="8765547"/>
            <a:ext cx="3927994" cy="3681261"/>
          </a:xfrm>
          <a:prstGeom prst="bentConnector3">
            <a:avLst>
              <a:gd name="adj1" fmla="val 99997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Subtitle 2">
            <a:extLst>
              <a:ext uri="{FF2B5EF4-FFF2-40B4-BE49-F238E27FC236}">
                <a16:creationId xmlns="" xmlns:a16="http://schemas.microsoft.com/office/drawing/2014/main" id="{F401C414-4301-45EA-925C-55561D9E7770}"/>
              </a:ext>
            </a:extLst>
          </p:cNvPr>
          <p:cNvSpPr txBox="1">
            <a:spLocks/>
          </p:cNvSpPr>
          <p:nvPr/>
        </p:nvSpPr>
        <p:spPr>
          <a:xfrm>
            <a:off x="5700691" y="1924647"/>
            <a:ext cx="1103129" cy="11939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CERES</a:t>
            </a:r>
          </a:p>
          <a:p>
            <a:r>
              <a:rPr lang="en-US" sz="1600" dirty="0" smtClean="0"/>
              <a:t>Enquiry level</a:t>
            </a:r>
            <a:endParaRPr lang="en-GB" sz="1600" dirty="0"/>
          </a:p>
        </p:txBody>
      </p:sp>
      <p:sp>
        <p:nvSpPr>
          <p:cNvPr id="153" name="Rectangle 152"/>
          <p:cNvSpPr/>
          <p:nvPr/>
        </p:nvSpPr>
        <p:spPr>
          <a:xfrm>
            <a:off x="5510182" y="7661976"/>
            <a:ext cx="1460597" cy="1906821"/>
          </a:xfrm>
          <a:prstGeom prst="rect">
            <a:avLst/>
          </a:prstGeom>
          <a:solidFill>
            <a:srgbClr val="00B0F0"/>
          </a:solidFill>
          <a:ln>
            <a:solidFill>
              <a:schemeClr val="tx2">
                <a:alpha val="8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CERES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Confirmed 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level</a:t>
            </a:r>
            <a:endParaRPr lang="en-GB" sz="1600" dirty="0">
              <a:solidFill>
                <a:schemeClr val="tx1"/>
              </a:solidFill>
            </a:endParaRPr>
          </a:p>
        </p:txBody>
      </p:sp>
      <p:cxnSp>
        <p:nvCxnSpPr>
          <p:cNvPr id="160" name="Elbow Connector 159"/>
          <p:cNvCxnSpPr/>
          <p:nvPr/>
        </p:nvCxnSpPr>
        <p:spPr>
          <a:xfrm rot="5400000" flipH="1" flipV="1">
            <a:off x="8067286" y="2884102"/>
            <a:ext cx="2987980" cy="2903473"/>
          </a:xfrm>
          <a:prstGeom prst="bentConnector3">
            <a:avLst>
              <a:gd name="adj1" fmla="val -112"/>
            </a:avLst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Box 167">
            <a:extLst>
              <a:ext uri="{FF2B5EF4-FFF2-40B4-BE49-F238E27FC236}">
                <a16:creationId xmlns="" xmlns:a16="http://schemas.microsoft.com/office/drawing/2014/main" id="{FC8479FF-1F6A-4E31-9E13-B6F101E36A75}"/>
              </a:ext>
            </a:extLst>
          </p:cNvPr>
          <p:cNvSpPr txBox="1"/>
          <p:nvPr/>
        </p:nvSpPr>
        <p:spPr>
          <a:xfrm>
            <a:off x="7076251" y="8804775"/>
            <a:ext cx="34569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Ceres informs Cash Provider details of AI</a:t>
            </a:r>
            <a:r>
              <a:rPr lang="en-US" sz="1400" dirty="0" smtClean="0">
                <a:solidFill>
                  <a:schemeClr val="accent5"/>
                </a:solidFill>
              </a:rPr>
              <a:t>.</a:t>
            </a:r>
            <a:endParaRPr lang="en-GB" sz="1400" dirty="0">
              <a:solidFill>
                <a:schemeClr val="accent5"/>
              </a:solidFill>
            </a:endParaRPr>
          </a:p>
        </p:txBody>
      </p:sp>
      <p:cxnSp>
        <p:nvCxnSpPr>
          <p:cNvPr id="176" name="Elbow Connector 175"/>
          <p:cNvCxnSpPr/>
          <p:nvPr/>
        </p:nvCxnSpPr>
        <p:spPr>
          <a:xfrm>
            <a:off x="1136281" y="8838361"/>
            <a:ext cx="3731688" cy="2437748"/>
          </a:xfrm>
          <a:prstGeom prst="bentConnector3">
            <a:avLst>
              <a:gd name="adj1" fmla="val 714"/>
            </a:avLst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TextBox 194">
            <a:extLst>
              <a:ext uri="{FF2B5EF4-FFF2-40B4-BE49-F238E27FC236}">
                <a16:creationId xmlns="" xmlns:a16="http://schemas.microsoft.com/office/drawing/2014/main" id="{FC8479FF-1F6A-4E31-9E13-B6F101E36A75}"/>
              </a:ext>
            </a:extLst>
          </p:cNvPr>
          <p:cNvSpPr txBox="1"/>
          <p:nvPr/>
        </p:nvSpPr>
        <p:spPr>
          <a:xfrm>
            <a:off x="2738006" y="7770285"/>
            <a:ext cx="2546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Bond Holder informs Ceres </a:t>
            </a:r>
          </a:p>
          <a:p>
            <a:pPr algn="ctr"/>
            <a:r>
              <a:rPr lang="en-US" sz="1400" dirty="0" smtClean="0"/>
              <a:t>trade accepted</a:t>
            </a:r>
            <a:r>
              <a:rPr lang="en-US" sz="1400" dirty="0" smtClean="0">
                <a:solidFill>
                  <a:schemeClr val="accent5"/>
                </a:solidFill>
              </a:rPr>
              <a:t>.</a:t>
            </a:r>
          </a:p>
        </p:txBody>
      </p:sp>
      <p:cxnSp>
        <p:nvCxnSpPr>
          <p:cNvPr id="220" name="Elbow Connector 219"/>
          <p:cNvCxnSpPr/>
          <p:nvPr/>
        </p:nvCxnSpPr>
        <p:spPr>
          <a:xfrm rot="10800000">
            <a:off x="858656" y="8773991"/>
            <a:ext cx="4140134" cy="3796184"/>
          </a:xfrm>
          <a:prstGeom prst="bentConnector3">
            <a:avLst>
              <a:gd name="adj1" fmla="val 99945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>
            <a:extLst>
              <a:ext uri="{FF2B5EF4-FFF2-40B4-BE49-F238E27FC236}">
                <a16:creationId xmlns="" xmlns:a16="http://schemas.microsoft.com/office/drawing/2014/main" id="{FC8479FF-1F6A-4E31-9E13-B6F101E36A75}"/>
              </a:ext>
            </a:extLst>
          </p:cNvPr>
          <p:cNvSpPr txBox="1"/>
          <p:nvPr/>
        </p:nvSpPr>
        <p:spPr>
          <a:xfrm>
            <a:off x="2205654" y="8786209"/>
            <a:ext cx="34569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Ceres informs Bond Holder details of AI.</a:t>
            </a:r>
          </a:p>
        </p:txBody>
      </p:sp>
      <p:cxnSp>
        <p:nvCxnSpPr>
          <p:cNvPr id="230" name="Elbow Connector 229"/>
          <p:cNvCxnSpPr>
            <a:stCxn id="301" idx="3"/>
          </p:cNvCxnSpPr>
          <p:nvPr/>
        </p:nvCxnSpPr>
        <p:spPr>
          <a:xfrm flipV="1">
            <a:off x="2469278" y="8250771"/>
            <a:ext cx="3029730" cy="1"/>
          </a:xfrm>
          <a:prstGeom prst="bentConnector3">
            <a:avLst>
              <a:gd name="adj1" fmla="val 50000"/>
            </a:avLst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Oval 269">
            <a:extLst>
              <a:ext uri="{FF2B5EF4-FFF2-40B4-BE49-F238E27FC236}">
                <a16:creationId xmlns="" xmlns:a16="http://schemas.microsoft.com/office/drawing/2014/main" id="{91A744F0-F691-4834-AE0F-18C38F7650BE}"/>
              </a:ext>
            </a:extLst>
          </p:cNvPr>
          <p:cNvSpPr/>
          <p:nvPr/>
        </p:nvSpPr>
        <p:spPr>
          <a:xfrm>
            <a:off x="4951455" y="4129590"/>
            <a:ext cx="2743099" cy="135165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1" name="TextBox 270">
            <a:extLst>
              <a:ext uri="{FF2B5EF4-FFF2-40B4-BE49-F238E27FC236}">
                <a16:creationId xmlns="" xmlns:a16="http://schemas.microsoft.com/office/drawing/2014/main" id="{A3A5770E-97A7-4DB3-90ED-4CCE476DF107}"/>
              </a:ext>
            </a:extLst>
          </p:cNvPr>
          <p:cNvSpPr txBox="1"/>
          <p:nvPr/>
        </p:nvSpPr>
        <p:spPr>
          <a:xfrm>
            <a:off x="4636682" y="5722247"/>
            <a:ext cx="36158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Ceres checks if fee sharing agreement in place (where appropriate)</a:t>
            </a:r>
          </a:p>
          <a:p>
            <a:pPr algn="ctr"/>
            <a:endParaRPr lang="en-GB" sz="1400" dirty="0"/>
          </a:p>
        </p:txBody>
      </p:sp>
      <p:sp>
        <p:nvSpPr>
          <p:cNvPr id="272" name="TextBox 271">
            <a:extLst>
              <a:ext uri="{FF2B5EF4-FFF2-40B4-BE49-F238E27FC236}">
                <a16:creationId xmlns="" xmlns:a16="http://schemas.microsoft.com/office/drawing/2014/main" id="{FF950751-69A5-47A2-A92A-163D83698F3F}"/>
              </a:ext>
            </a:extLst>
          </p:cNvPr>
          <p:cNvSpPr txBox="1"/>
          <p:nvPr/>
        </p:nvSpPr>
        <p:spPr>
          <a:xfrm>
            <a:off x="4990823" y="4604253"/>
            <a:ext cx="2752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Approved Intermediary (AI)</a:t>
            </a:r>
            <a:endParaRPr lang="en-GB" dirty="0"/>
          </a:p>
        </p:txBody>
      </p:sp>
      <p:sp>
        <p:nvSpPr>
          <p:cNvPr id="279" name="TextBox 278">
            <a:extLst>
              <a:ext uri="{FF2B5EF4-FFF2-40B4-BE49-F238E27FC236}">
                <a16:creationId xmlns="" xmlns:a16="http://schemas.microsoft.com/office/drawing/2014/main" id="{FC8479FF-1F6A-4E31-9E13-B6F101E36A75}"/>
              </a:ext>
            </a:extLst>
          </p:cNvPr>
          <p:cNvSpPr txBox="1"/>
          <p:nvPr/>
        </p:nvSpPr>
        <p:spPr>
          <a:xfrm>
            <a:off x="6953492" y="7757638"/>
            <a:ext cx="28048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Ceres informs Cash Provider </a:t>
            </a:r>
          </a:p>
          <a:p>
            <a:pPr algn="ctr"/>
            <a:r>
              <a:rPr lang="en-US" sz="1400" dirty="0" smtClean="0"/>
              <a:t>trade accepted</a:t>
            </a:r>
            <a:r>
              <a:rPr lang="en-US" sz="1400" dirty="0" smtClean="0">
                <a:solidFill>
                  <a:schemeClr val="accent5"/>
                </a:solidFill>
              </a:rPr>
              <a:t>.</a:t>
            </a:r>
          </a:p>
        </p:txBody>
      </p:sp>
      <p:cxnSp>
        <p:nvCxnSpPr>
          <p:cNvPr id="286" name="Elbow Connector 285"/>
          <p:cNvCxnSpPr/>
          <p:nvPr/>
        </p:nvCxnSpPr>
        <p:spPr>
          <a:xfrm>
            <a:off x="6970779" y="8233455"/>
            <a:ext cx="2677420" cy="16157"/>
          </a:xfrm>
          <a:prstGeom prst="bentConnector3">
            <a:avLst>
              <a:gd name="adj1" fmla="val 50000"/>
            </a:avLst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9" name="Oval 298">
            <a:extLst>
              <a:ext uri="{FF2B5EF4-FFF2-40B4-BE49-F238E27FC236}">
                <a16:creationId xmlns="" xmlns:a16="http://schemas.microsoft.com/office/drawing/2014/main" id="{B1319BDF-DA3E-48A4-8D85-B5A7C9D44E07}"/>
              </a:ext>
            </a:extLst>
          </p:cNvPr>
          <p:cNvSpPr/>
          <p:nvPr/>
        </p:nvSpPr>
        <p:spPr>
          <a:xfrm>
            <a:off x="9621867" y="7564505"/>
            <a:ext cx="2218768" cy="126257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0" name="Oval 299">
            <a:extLst>
              <a:ext uri="{FF2B5EF4-FFF2-40B4-BE49-F238E27FC236}">
                <a16:creationId xmlns="" xmlns:a16="http://schemas.microsoft.com/office/drawing/2014/main" id="{346F5632-917C-4843-A23D-B03F4461AC6D}"/>
              </a:ext>
            </a:extLst>
          </p:cNvPr>
          <p:cNvSpPr/>
          <p:nvPr/>
        </p:nvSpPr>
        <p:spPr>
          <a:xfrm>
            <a:off x="316887" y="7603181"/>
            <a:ext cx="2141216" cy="1260549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1" name="TextBox 300">
            <a:extLst>
              <a:ext uri="{FF2B5EF4-FFF2-40B4-BE49-F238E27FC236}">
                <a16:creationId xmlns="" xmlns:a16="http://schemas.microsoft.com/office/drawing/2014/main" id="{B122E48E-8C85-417E-85BE-4460AA43E6C0}"/>
              </a:ext>
            </a:extLst>
          </p:cNvPr>
          <p:cNvSpPr txBox="1"/>
          <p:nvPr/>
        </p:nvSpPr>
        <p:spPr>
          <a:xfrm>
            <a:off x="328062" y="7927606"/>
            <a:ext cx="2141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Bond Holder looking </a:t>
            </a:r>
          </a:p>
          <a:p>
            <a:pPr algn="ctr"/>
            <a:r>
              <a:rPr lang="en-US" dirty="0" smtClean="0"/>
              <a:t>for financing</a:t>
            </a:r>
            <a:endParaRPr lang="en-GB" dirty="0"/>
          </a:p>
        </p:txBody>
      </p:sp>
      <p:sp>
        <p:nvSpPr>
          <p:cNvPr id="302" name="TextBox 301">
            <a:extLst>
              <a:ext uri="{FF2B5EF4-FFF2-40B4-BE49-F238E27FC236}">
                <a16:creationId xmlns="" xmlns:a16="http://schemas.microsoft.com/office/drawing/2014/main" id="{02EFF443-5228-4EC6-9A45-AE9796089419}"/>
              </a:ext>
            </a:extLst>
          </p:cNvPr>
          <p:cNvSpPr txBox="1"/>
          <p:nvPr/>
        </p:nvSpPr>
        <p:spPr>
          <a:xfrm>
            <a:off x="10062663" y="7993095"/>
            <a:ext cx="1473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Cash provider</a:t>
            </a:r>
            <a:endParaRPr lang="en-GB" dirty="0"/>
          </a:p>
        </p:txBody>
      </p:sp>
      <p:cxnSp>
        <p:nvCxnSpPr>
          <p:cNvPr id="303" name="Straight Arrow Connector 302">
            <a:extLst>
              <a:ext uri="{FF2B5EF4-FFF2-40B4-BE49-F238E27FC236}">
                <a16:creationId xmlns="" xmlns:a16="http://schemas.microsoft.com/office/drawing/2014/main" id="{2B3D370F-47FC-40C5-B8F1-CE3EDF981C07}"/>
              </a:ext>
            </a:extLst>
          </p:cNvPr>
          <p:cNvCxnSpPr>
            <a:cxnSpLocks/>
          </p:cNvCxnSpPr>
          <p:nvPr/>
        </p:nvCxnSpPr>
        <p:spPr>
          <a:xfrm flipH="1" flipV="1">
            <a:off x="6328023" y="5460320"/>
            <a:ext cx="10310" cy="290997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Elbow Connector 308"/>
          <p:cNvCxnSpPr/>
          <p:nvPr/>
        </p:nvCxnSpPr>
        <p:spPr>
          <a:xfrm rot="10800000" flipV="1">
            <a:off x="7711801" y="8826474"/>
            <a:ext cx="3275062" cy="2439415"/>
          </a:xfrm>
          <a:prstGeom prst="bentConnector3">
            <a:avLst>
              <a:gd name="adj1" fmla="val -129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Elbow Connector 310"/>
          <p:cNvCxnSpPr>
            <a:endCxn id="300" idx="4"/>
          </p:cNvCxnSpPr>
          <p:nvPr/>
        </p:nvCxnSpPr>
        <p:spPr>
          <a:xfrm rot="10800000">
            <a:off x="1387496" y="8863731"/>
            <a:ext cx="4136531" cy="193891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Elbow Connector 314"/>
          <p:cNvCxnSpPr>
            <a:stCxn id="342" idx="1"/>
            <a:endCxn id="270" idx="2"/>
          </p:cNvCxnSpPr>
          <p:nvPr/>
        </p:nvCxnSpPr>
        <p:spPr>
          <a:xfrm rot="10800000" flipH="1" flipV="1">
            <a:off x="4066413" y="3830348"/>
            <a:ext cx="885041" cy="975068"/>
          </a:xfrm>
          <a:prstGeom prst="bentConnector3">
            <a:avLst>
              <a:gd name="adj1" fmla="val -25829"/>
            </a:avLst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Elbow Connector 318"/>
          <p:cNvCxnSpPr/>
          <p:nvPr/>
        </p:nvCxnSpPr>
        <p:spPr>
          <a:xfrm rot="5400000" flipH="1" flipV="1">
            <a:off x="7676366" y="8728360"/>
            <a:ext cx="4100814" cy="3791968"/>
          </a:xfrm>
          <a:prstGeom prst="bentConnector3">
            <a:avLst>
              <a:gd name="adj1" fmla="val -931"/>
            </a:avLst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Elbow Connector 328"/>
          <p:cNvCxnSpPr/>
          <p:nvPr/>
        </p:nvCxnSpPr>
        <p:spPr>
          <a:xfrm rot="10800000">
            <a:off x="1264323" y="2831584"/>
            <a:ext cx="3450065" cy="2988097"/>
          </a:xfrm>
          <a:prstGeom prst="bentConnector3">
            <a:avLst>
              <a:gd name="adj1" fmla="val 100026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" name="TextBox 337">
            <a:extLst>
              <a:ext uri="{FF2B5EF4-FFF2-40B4-BE49-F238E27FC236}">
                <a16:creationId xmlns="" xmlns:a16="http://schemas.microsoft.com/office/drawing/2014/main" id="{A3A5770E-97A7-4DB3-90ED-4CCE476DF107}"/>
              </a:ext>
            </a:extLst>
          </p:cNvPr>
          <p:cNvSpPr txBox="1"/>
          <p:nvPr/>
        </p:nvSpPr>
        <p:spPr>
          <a:xfrm>
            <a:off x="4013044" y="3597264"/>
            <a:ext cx="4528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Ceres checks with AI if both counterparts are acceptable and appropriate agreements in place. (REPO or SBL)</a:t>
            </a:r>
          </a:p>
        </p:txBody>
      </p:sp>
      <p:sp>
        <p:nvSpPr>
          <p:cNvPr id="341" name="Rectangle 340"/>
          <p:cNvSpPr/>
          <p:nvPr/>
        </p:nvSpPr>
        <p:spPr>
          <a:xfrm>
            <a:off x="4729209" y="5743728"/>
            <a:ext cx="3376699" cy="4733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2" name="Rectangle 341"/>
          <p:cNvSpPr/>
          <p:nvPr/>
        </p:nvSpPr>
        <p:spPr>
          <a:xfrm>
            <a:off x="4066414" y="3592350"/>
            <a:ext cx="4474913" cy="4759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5" name="Elbow Connector 354"/>
          <p:cNvCxnSpPr>
            <a:stCxn id="338" idx="3"/>
          </p:cNvCxnSpPr>
          <p:nvPr/>
        </p:nvCxnSpPr>
        <p:spPr>
          <a:xfrm flipH="1">
            <a:off x="7686205" y="3858874"/>
            <a:ext cx="855122" cy="918649"/>
          </a:xfrm>
          <a:prstGeom prst="bentConnector4">
            <a:avLst>
              <a:gd name="adj1" fmla="val -26733"/>
              <a:gd name="adj2" fmla="val 99303"/>
            </a:avLst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Straight Arrow Connector 368">
            <a:extLst>
              <a:ext uri="{FF2B5EF4-FFF2-40B4-BE49-F238E27FC236}">
                <a16:creationId xmlns="" xmlns:a16="http://schemas.microsoft.com/office/drawing/2014/main" id="{2B3D370F-47FC-40C5-B8F1-CE3EDF981C07}"/>
              </a:ext>
            </a:extLst>
          </p:cNvPr>
          <p:cNvCxnSpPr>
            <a:cxnSpLocks/>
          </p:cNvCxnSpPr>
          <p:nvPr/>
        </p:nvCxnSpPr>
        <p:spPr>
          <a:xfrm>
            <a:off x="6241212" y="3423095"/>
            <a:ext cx="11043" cy="177667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Elbow Connector 389"/>
          <p:cNvCxnSpPr/>
          <p:nvPr/>
        </p:nvCxnSpPr>
        <p:spPr>
          <a:xfrm flipV="1">
            <a:off x="6970779" y="8844006"/>
            <a:ext cx="3756764" cy="222040"/>
          </a:xfrm>
          <a:prstGeom prst="bentConnector3">
            <a:avLst>
              <a:gd name="adj1" fmla="val 100063"/>
            </a:avLst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6" name="TextBox 395">
            <a:extLst>
              <a:ext uri="{FF2B5EF4-FFF2-40B4-BE49-F238E27FC236}">
                <a16:creationId xmlns="" xmlns:a16="http://schemas.microsoft.com/office/drawing/2014/main" id="{A3A5770E-97A7-4DB3-90ED-4CCE476DF107}"/>
              </a:ext>
            </a:extLst>
          </p:cNvPr>
          <p:cNvSpPr txBox="1"/>
          <p:nvPr/>
        </p:nvSpPr>
        <p:spPr>
          <a:xfrm>
            <a:off x="4878293" y="12296345"/>
            <a:ext cx="31092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</a:t>
            </a:r>
            <a:r>
              <a:rPr lang="en-US" sz="1400" dirty="0" smtClean="0"/>
              <a:t>ll post trade actions are the responsibility of the instigating and approving parties to the trade</a:t>
            </a:r>
          </a:p>
          <a:p>
            <a:pPr algn="ctr"/>
            <a:endParaRPr lang="en-GB" sz="1400" dirty="0"/>
          </a:p>
        </p:txBody>
      </p:sp>
      <p:sp>
        <p:nvSpPr>
          <p:cNvPr id="400" name="Rectangle 399"/>
          <p:cNvSpPr/>
          <p:nvPr/>
        </p:nvSpPr>
        <p:spPr>
          <a:xfrm>
            <a:off x="4995136" y="12328668"/>
            <a:ext cx="2845715" cy="6983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3" name="TextBox 402">
            <a:extLst>
              <a:ext uri="{FF2B5EF4-FFF2-40B4-BE49-F238E27FC236}">
                <a16:creationId xmlns="" xmlns:a16="http://schemas.microsoft.com/office/drawing/2014/main" id="{FC8479FF-1F6A-4E31-9E13-B6F101E36A75}"/>
              </a:ext>
            </a:extLst>
          </p:cNvPr>
          <p:cNvSpPr txBox="1"/>
          <p:nvPr/>
        </p:nvSpPr>
        <p:spPr>
          <a:xfrm>
            <a:off x="1165235" y="11018663"/>
            <a:ext cx="34569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Bond Holder matches trade details with. AI</a:t>
            </a:r>
          </a:p>
          <a:p>
            <a:r>
              <a:rPr lang="en-US" sz="1400" dirty="0"/>
              <a:t>a</a:t>
            </a:r>
            <a:r>
              <a:rPr lang="en-US" sz="1400" dirty="0" smtClean="0"/>
              <a:t>nd exchanges settlement and M2M details</a:t>
            </a:r>
          </a:p>
        </p:txBody>
      </p:sp>
      <p:sp>
        <p:nvSpPr>
          <p:cNvPr id="406" name="TextBox 405">
            <a:extLst>
              <a:ext uri="{FF2B5EF4-FFF2-40B4-BE49-F238E27FC236}">
                <a16:creationId xmlns="" xmlns:a16="http://schemas.microsoft.com/office/drawing/2014/main" id="{FC8479FF-1F6A-4E31-9E13-B6F101E36A75}"/>
              </a:ext>
            </a:extLst>
          </p:cNvPr>
          <p:cNvSpPr txBox="1"/>
          <p:nvPr/>
        </p:nvSpPr>
        <p:spPr>
          <a:xfrm>
            <a:off x="7662071" y="11005382"/>
            <a:ext cx="341100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Cash provider matches trade details with AI </a:t>
            </a:r>
          </a:p>
          <a:p>
            <a:r>
              <a:rPr lang="en-US" sz="1400" dirty="0" smtClean="0"/>
              <a:t>and exchanges settlement and M2M details</a:t>
            </a:r>
          </a:p>
          <a:p>
            <a:endParaRPr lang="en-US" sz="1400" dirty="0" smtClean="0"/>
          </a:p>
        </p:txBody>
      </p:sp>
      <p:cxnSp>
        <p:nvCxnSpPr>
          <p:cNvPr id="407" name="Straight Arrow Connector 406">
            <a:extLst>
              <a:ext uri="{FF2B5EF4-FFF2-40B4-BE49-F238E27FC236}">
                <a16:creationId xmlns="" xmlns:a16="http://schemas.microsoft.com/office/drawing/2014/main" id="{2B3D370F-47FC-40C5-B8F1-CE3EDF981C07}"/>
              </a:ext>
            </a:extLst>
          </p:cNvPr>
          <p:cNvCxnSpPr>
            <a:cxnSpLocks/>
          </p:cNvCxnSpPr>
          <p:nvPr/>
        </p:nvCxnSpPr>
        <p:spPr>
          <a:xfrm flipH="1">
            <a:off x="6234083" y="9587953"/>
            <a:ext cx="3458" cy="246618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" name="Straight Arrow Connector 408">
            <a:extLst>
              <a:ext uri="{FF2B5EF4-FFF2-40B4-BE49-F238E27FC236}">
                <a16:creationId xmlns="" xmlns:a16="http://schemas.microsoft.com/office/drawing/2014/main" id="{2B3D370F-47FC-40C5-B8F1-CE3EDF981C07}"/>
              </a:ext>
            </a:extLst>
          </p:cNvPr>
          <p:cNvCxnSpPr>
            <a:cxnSpLocks/>
          </p:cNvCxnSpPr>
          <p:nvPr/>
        </p:nvCxnSpPr>
        <p:spPr>
          <a:xfrm>
            <a:off x="6247764" y="10355966"/>
            <a:ext cx="1670" cy="157304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5" name="TextBox 414">
            <a:extLst>
              <a:ext uri="{FF2B5EF4-FFF2-40B4-BE49-F238E27FC236}">
                <a16:creationId xmlns="" xmlns:a16="http://schemas.microsoft.com/office/drawing/2014/main" id="{A3A5770E-97A7-4DB3-90ED-4CCE476DF107}"/>
              </a:ext>
            </a:extLst>
          </p:cNvPr>
          <p:cNvSpPr txBox="1"/>
          <p:nvPr/>
        </p:nvSpPr>
        <p:spPr>
          <a:xfrm>
            <a:off x="4735249" y="9839365"/>
            <a:ext cx="31092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Ceres informs AI trade agreed and settlement process required</a:t>
            </a:r>
          </a:p>
          <a:p>
            <a:pPr algn="ctr"/>
            <a:endParaRPr lang="en-GB" sz="1400" dirty="0"/>
          </a:p>
        </p:txBody>
      </p:sp>
      <p:sp>
        <p:nvSpPr>
          <p:cNvPr id="428" name="Rectangle 427"/>
          <p:cNvSpPr/>
          <p:nvPr/>
        </p:nvSpPr>
        <p:spPr>
          <a:xfrm>
            <a:off x="4818200" y="9834571"/>
            <a:ext cx="2893600" cy="5213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40" name="Elbow Connector 439"/>
          <p:cNvCxnSpPr/>
          <p:nvPr/>
        </p:nvCxnSpPr>
        <p:spPr>
          <a:xfrm>
            <a:off x="763707" y="8729491"/>
            <a:ext cx="4231429" cy="4010689"/>
          </a:xfrm>
          <a:prstGeom prst="bentConnector3">
            <a:avLst>
              <a:gd name="adj1" fmla="val -95"/>
            </a:avLst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Straight Arrow Connector 450"/>
          <p:cNvCxnSpPr/>
          <p:nvPr/>
        </p:nvCxnSpPr>
        <p:spPr>
          <a:xfrm>
            <a:off x="6283965" y="11970747"/>
            <a:ext cx="0" cy="3579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Straight Arrow Connector 452"/>
          <p:cNvCxnSpPr/>
          <p:nvPr/>
        </p:nvCxnSpPr>
        <p:spPr>
          <a:xfrm flipV="1">
            <a:off x="6225638" y="11970747"/>
            <a:ext cx="0" cy="33292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Rectangle 453"/>
          <p:cNvSpPr/>
          <p:nvPr/>
        </p:nvSpPr>
        <p:spPr>
          <a:xfrm>
            <a:off x="2734336" y="13435447"/>
            <a:ext cx="7511103" cy="5403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5" name="TextBox 454">
            <a:extLst>
              <a:ext uri="{FF2B5EF4-FFF2-40B4-BE49-F238E27FC236}">
                <a16:creationId xmlns="" xmlns:a16="http://schemas.microsoft.com/office/drawing/2014/main" id="{A3A5770E-97A7-4DB3-90ED-4CCE476DF107}"/>
              </a:ext>
            </a:extLst>
          </p:cNvPr>
          <p:cNvSpPr txBox="1"/>
          <p:nvPr/>
        </p:nvSpPr>
        <p:spPr>
          <a:xfrm>
            <a:off x="2734337" y="13448424"/>
            <a:ext cx="7511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Ceres will bill monthly (or as otherwise agreed) with appropriate counterparts</a:t>
            </a:r>
          </a:p>
          <a:p>
            <a:pPr algn="ctr"/>
            <a:endParaRPr lang="en-GB" sz="1400" dirty="0"/>
          </a:p>
        </p:txBody>
      </p:sp>
      <p:cxnSp>
        <p:nvCxnSpPr>
          <p:cNvPr id="456" name="Straight Arrow Connector 455"/>
          <p:cNvCxnSpPr/>
          <p:nvPr/>
        </p:nvCxnSpPr>
        <p:spPr>
          <a:xfrm flipH="1" flipV="1">
            <a:off x="6225639" y="13029585"/>
            <a:ext cx="11171" cy="40443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Straight Arrow Connector 457"/>
          <p:cNvCxnSpPr/>
          <p:nvPr/>
        </p:nvCxnSpPr>
        <p:spPr>
          <a:xfrm>
            <a:off x="6283965" y="13025893"/>
            <a:ext cx="7853" cy="4197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522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229</Words>
  <Application>Microsoft Office PowerPoint</Application>
  <PresentationFormat>Widescreen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Bond Financing Trade – Request level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 East Entity needing to borrow cash ($) using US equities as collateral</dc:title>
  <dc:creator>JJ Jones</dc:creator>
  <cp:lastModifiedBy>JJ Jones</cp:lastModifiedBy>
  <cp:revision>38</cp:revision>
  <dcterms:created xsi:type="dcterms:W3CDTF">2019-04-08T12:03:10Z</dcterms:created>
  <dcterms:modified xsi:type="dcterms:W3CDTF">2019-04-08T22:41:07Z</dcterms:modified>
</cp:coreProperties>
</file>